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21"/>
  </p:notesMasterIdLst>
  <p:sldIdLst>
    <p:sldId id="256" r:id="rId2"/>
    <p:sldId id="273" r:id="rId3"/>
    <p:sldId id="257" r:id="rId4"/>
    <p:sldId id="278" r:id="rId5"/>
    <p:sldId id="270" r:id="rId6"/>
    <p:sldId id="259" r:id="rId7"/>
    <p:sldId id="274" r:id="rId8"/>
    <p:sldId id="260" r:id="rId9"/>
    <p:sldId id="276" r:id="rId10"/>
    <p:sldId id="277" r:id="rId11"/>
    <p:sldId id="275" r:id="rId12"/>
    <p:sldId id="261" r:id="rId13"/>
    <p:sldId id="279" r:id="rId14"/>
    <p:sldId id="280" r:id="rId15"/>
    <p:sldId id="281" r:id="rId16"/>
    <p:sldId id="282" r:id="rId17"/>
    <p:sldId id="283" r:id="rId18"/>
    <p:sldId id="284" r:id="rId19"/>
    <p:sldId id="285" r:id="rId20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5" d="100"/>
          <a:sy n="115" d="100"/>
        </p:scale>
        <p:origin x="68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5675353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903231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826159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173093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20106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736931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488471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185833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549818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447228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715703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66167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651902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57334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2840053"/>
            <a:ext cx="7772400" cy="784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Clr>
                <a:schemeClr val="lt2"/>
              </a:buClr>
              <a:buNone/>
              <a:defRPr>
                <a:solidFill>
                  <a:schemeClr val="lt2"/>
                </a:solidFill>
              </a:defRPr>
            </a:lvl1pPr>
            <a:lvl2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2pPr>
            <a:lvl3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3pPr>
            <a:lvl4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4pPr>
            <a:lvl5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5pPr>
            <a:lvl6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6pPr>
            <a:lvl7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7pPr>
            <a:lvl8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8pPr>
            <a:lvl9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685800" y="1583342"/>
            <a:ext cx="7772400" cy="11597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lt1"/>
              </a:buClr>
              <a:buSzPct val="100000"/>
              <a:defRPr sz="3000">
                <a:solidFill>
                  <a:schemeClr val="lt1"/>
                </a:solidFill>
              </a:defRPr>
            </a:lvl1pPr>
            <a:lvl2pPr>
              <a:spcBef>
                <a:spcPts val="480"/>
              </a:spcBef>
              <a:buClr>
                <a:schemeClr val="lt1"/>
              </a:buClr>
              <a:buSzPct val="100000"/>
              <a:defRPr sz="2400">
                <a:solidFill>
                  <a:schemeClr val="lt1"/>
                </a:solidFill>
              </a:defRPr>
            </a:lvl2pPr>
            <a:lvl3pPr>
              <a:spcBef>
                <a:spcPts val="480"/>
              </a:spcBef>
              <a:buClr>
                <a:schemeClr val="lt1"/>
              </a:buClr>
              <a:buSzPct val="100000"/>
              <a:defRPr sz="2400">
                <a:solidFill>
                  <a:schemeClr val="lt1"/>
                </a:solidFill>
              </a:defRPr>
            </a:lvl3pPr>
            <a:lvl4pPr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4pPr>
            <a:lvl5pPr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5pPr>
            <a:lvl6pPr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6pPr>
            <a:lvl7pPr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7pPr>
            <a:lvl8pPr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8pPr>
            <a:lvl9pPr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lt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ctrTitle"/>
          </p:nvPr>
        </p:nvSpPr>
        <p:spPr>
          <a:xfrm>
            <a:off x="598516" y="1213658"/>
            <a:ext cx="7859684" cy="152954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dirty="0"/>
              <a:t>Chemical </a:t>
            </a:r>
            <a:r>
              <a:rPr lang="en" dirty="0" smtClean="0"/>
              <a:t>Isotopes and particles </a:t>
            </a:r>
            <a:r>
              <a:rPr lang="en" dirty="0"/>
              <a:t>Quiz</a:t>
            </a:r>
          </a:p>
        </p:txBody>
      </p:sp>
      <p:sp>
        <p:nvSpPr>
          <p:cNvPr id="31" name="Shape 31"/>
          <p:cNvSpPr txBox="1">
            <a:spLocks noGrp="1"/>
          </p:cNvSpPr>
          <p:nvPr>
            <p:ph type="subTitle" idx="1"/>
          </p:nvPr>
        </p:nvSpPr>
        <p:spPr>
          <a:xfrm>
            <a:off x="685800" y="2840053"/>
            <a:ext cx="7772400" cy="78473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Physical Science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4071" y="418753"/>
            <a:ext cx="8487295" cy="4419254"/>
          </a:xfrm>
        </p:spPr>
        <p:txBody>
          <a:bodyPr/>
          <a:lstStyle/>
          <a:p>
            <a:r>
              <a:rPr lang="en-US" sz="3600" dirty="0" smtClean="0"/>
              <a:t>6.  The number of </a:t>
            </a:r>
            <a:r>
              <a:rPr lang="en-US" sz="4000" b="1" u="sng" dirty="0" smtClean="0"/>
              <a:t>protons</a:t>
            </a:r>
            <a:r>
              <a:rPr lang="en-US" sz="3600" dirty="0" smtClean="0"/>
              <a:t> in an atom of a certain element is</a:t>
            </a:r>
          </a:p>
          <a:p>
            <a:pPr marL="514350" indent="-514350">
              <a:buAutoNum type="arabicPeriod" startAt="5"/>
            </a:pPr>
            <a:endParaRPr lang="en-US" dirty="0"/>
          </a:p>
          <a:p>
            <a:pPr marL="514350" indent="-514350">
              <a:buAutoNum type="alphaUcParenR"/>
            </a:pPr>
            <a:r>
              <a:rPr lang="en-US" dirty="0" smtClean="0"/>
              <a:t> called the Mass or Weight of the atom</a:t>
            </a:r>
          </a:p>
          <a:p>
            <a:pPr marL="514350" indent="-514350">
              <a:buAutoNum type="alphaUcParenR"/>
            </a:pPr>
            <a:endParaRPr lang="en-US" dirty="0" smtClean="0"/>
          </a:p>
          <a:p>
            <a:pPr marL="514350" indent="-514350">
              <a:buAutoNum type="alphaUcParenR"/>
            </a:pPr>
            <a:r>
              <a:rPr lang="en-US" dirty="0" smtClean="0"/>
              <a:t> called the Atomic number of that element</a:t>
            </a:r>
          </a:p>
          <a:p>
            <a:pPr marL="514350" indent="-514350">
              <a:buAutoNum type="alphaUcParenR"/>
            </a:pPr>
            <a:endParaRPr lang="en-US" dirty="0" smtClean="0"/>
          </a:p>
          <a:p>
            <a:pPr marL="514350" indent="-514350">
              <a:buAutoNum type="alphaUcParenR"/>
            </a:pPr>
            <a:r>
              <a:rPr lang="en-US" dirty="0"/>
              <a:t> </a:t>
            </a:r>
            <a:r>
              <a:rPr lang="en-US" dirty="0" smtClean="0"/>
              <a:t>always equal to the number of neutrons</a:t>
            </a:r>
          </a:p>
        </p:txBody>
      </p:sp>
    </p:spTree>
    <p:extLst>
      <p:ext uri="{BB962C8B-B14F-4D97-AF65-F5344CB8AC3E}">
        <p14:creationId xmlns:p14="http://schemas.microsoft.com/office/powerpoint/2010/main" val="38099397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357447" y="523702"/>
            <a:ext cx="7955280" cy="403636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</a:pPr>
            <a:r>
              <a:rPr lang="en-US" sz="3200" dirty="0" smtClean="0"/>
              <a:t>7.   If</a:t>
            </a:r>
            <a:r>
              <a:rPr lang="en" sz="3200" dirty="0" smtClean="0"/>
              <a:t> you have two atoms that are ISOTOPES of the same element, the 2 atoms have </a:t>
            </a:r>
            <a:r>
              <a:rPr lang="en" sz="3200" u="sng" dirty="0" smtClean="0"/>
              <a:t>DIFFERENT</a:t>
            </a:r>
            <a:r>
              <a:rPr lang="en" sz="3200" dirty="0" smtClean="0"/>
              <a:t> numbers of</a:t>
            </a:r>
          </a:p>
          <a:p>
            <a:pPr rtl="0">
              <a:spcBef>
                <a:spcPts val="0"/>
              </a:spcBef>
            </a:pPr>
            <a:endParaRPr lang="en" sz="3200" dirty="0"/>
          </a:p>
          <a:p>
            <a:pPr marL="457200" lvl="0" indent="-41910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AutoNum type="alphaUcPeriod"/>
            </a:pPr>
            <a:r>
              <a:rPr lang="en" sz="3200" dirty="0" smtClean="0"/>
              <a:t>  Protons</a:t>
            </a:r>
            <a:endParaRPr lang="en" sz="3200" dirty="0"/>
          </a:p>
          <a:p>
            <a:pPr marL="457200" lvl="0" indent="-41910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AutoNum type="alphaUcPeriod"/>
            </a:pPr>
            <a:r>
              <a:rPr lang="en" sz="3200" dirty="0" smtClean="0"/>
              <a:t>  Neutrons</a:t>
            </a:r>
          </a:p>
          <a:p>
            <a:pPr marL="457200" lvl="0" indent="-41910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AutoNum type="alphaUcPeriod"/>
            </a:pPr>
            <a:r>
              <a:rPr lang="en" sz="3200" dirty="0"/>
              <a:t> </a:t>
            </a:r>
            <a:r>
              <a:rPr lang="en" sz="3200" dirty="0" smtClean="0"/>
              <a:t> Both Protons and Neutrons</a:t>
            </a:r>
          </a:p>
          <a:p>
            <a:pPr marL="457200" lvl="0" indent="-41910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AutoNum type="alphaUcPeriod"/>
            </a:pPr>
            <a:r>
              <a:rPr lang="en" sz="3200" dirty="0" smtClean="0"/>
              <a:t>  Neither Protons nor Neutrons</a:t>
            </a:r>
            <a:endParaRPr lang="en" sz="3200" dirty="0"/>
          </a:p>
        </p:txBody>
      </p:sp>
    </p:spTree>
    <p:extLst>
      <p:ext uri="{BB962C8B-B14F-4D97-AF65-F5344CB8AC3E}">
        <p14:creationId xmlns:p14="http://schemas.microsoft.com/office/powerpoint/2010/main" val="3975638082"/>
      </p:ext>
    </p:extLst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1230284" y="368878"/>
            <a:ext cx="6467301" cy="4211434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3600" dirty="0" smtClean="0"/>
              <a:t>8.   </a:t>
            </a:r>
            <a:r>
              <a:rPr lang="en" sz="3600" dirty="0" smtClean="0"/>
              <a:t>Isotopes are atoms of the same element with _____________ numbers of </a:t>
            </a:r>
            <a:r>
              <a:rPr lang="en" sz="3600" b="1" dirty="0" smtClean="0"/>
              <a:t>neutrons</a:t>
            </a:r>
            <a:r>
              <a:rPr lang="en" sz="3600" dirty="0" smtClean="0"/>
              <a:t>.</a:t>
            </a:r>
            <a:endParaRPr lang="en" sz="3600" dirty="0" smtClean="0"/>
          </a:p>
          <a:p>
            <a:pPr rtl="0">
              <a:spcBef>
                <a:spcPts val="0"/>
              </a:spcBef>
              <a:buNone/>
            </a:pPr>
            <a:endParaRPr lang="en" sz="3600" dirty="0"/>
          </a:p>
          <a:p>
            <a:pPr marL="457200" lvl="0" indent="-419100">
              <a:buClr>
                <a:srgbClr val="FFFFFF"/>
              </a:buClr>
              <a:buFont typeface="Arial"/>
              <a:buAutoNum type="alphaUcPeriod"/>
            </a:pPr>
            <a:r>
              <a:rPr lang="en" sz="3600" dirty="0">
                <a:solidFill>
                  <a:srgbClr val="FFFFFF"/>
                </a:solidFill>
              </a:rPr>
              <a:t> </a:t>
            </a:r>
            <a:r>
              <a:rPr lang="en" sz="3600" dirty="0" smtClean="0">
                <a:solidFill>
                  <a:srgbClr val="FFFFFF"/>
                </a:solidFill>
              </a:rPr>
              <a:t> the same</a:t>
            </a:r>
            <a:endParaRPr lang="en" sz="3600" dirty="0">
              <a:solidFill>
                <a:srgbClr val="FFFFFF"/>
              </a:solidFill>
            </a:endParaRPr>
          </a:p>
          <a:p>
            <a:pPr marL="457200" lvl="0" indent="-419100">
              <a:buClr>
                <a:srgbClr val="FFFFFF"/>
              </a:buClr>
              <a:buFont typeface="Arial"/>
              <a:buAutoNum type="alphaUcPeriod"/>
            </a:pPr>
            <a:r>
              <a:rPr lang="en" sz="3600" dirty="0">
                <a:solidFill>
                  <a:srgbClr val="FFFFFF"/>
                </a:solidFill>
              </a:rPr>
              <a:t>  </a:t>
            </a:r>
            <a:r>
              <a:rPr lang="en" sz="3600" dirty="0" smtClean="0">
                <a:solidFill>
                  <a:srgbClr val="FFFFFF"/>
                </a:solidFill>
              </a:rPr>
              <a:t>different</a:t>
            </a:r>
            <a:endParaRPr lang="en" sz="36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315883" y="166255"/>
            <a:ext cx="8545483" cy="4322618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14350" indent="-514350" rtl="0">
              <a:spcBef>
                <a:spcPts val="0"/>
              </a:spcBef>
              <a:buAutoNum type="arabicPeriod" startAt="9"/>
            </a:pPr>
            <a:r>
              <a:rPr lang="en" sz="3600" dirty="0" smtClean="0"/>
              <a:t>These 3 </a:t>
            </a:r>
            <a:r>
              <a:rPr lang="en" sz="3600" b="1" u="sng" dirty="0" smtClean="0"/>
              <a:t>isotopes</a:t>
            </a:r>
            <a:r>
              <a:rPr lang="en" sz="3600" dirty="0" smtClean="0"/>
              <a:t> of carbon all have different numbers of</a:t>
            </a:r>
          </a:p>
          <a:p>
            <a:pPr rtl="0">
              <a:spcBef>
                <a:spcPts val="0"/>
              </a:spcBef>
            </a:pPr>
            <a:endParaRPr lang="en" sz="3600" dirty="0"/>
          </a:p>
          <a:p>
            <a:pPr marL="457200" lvl="0" indent="-419100">
              <a:buClr>
                <a:srgbClr val="FFFFFF"/>
              </a:buClr>
              <a:buFont typeface="Arial"/>
              <a:buAutoNum type="alphaUcPeriod"/>
            </a:pPr>
            <a:r>
              <a:rPr lang="en" sz="3600" dirty="0">
                <a:solidFill>
                  <a:srgbClr val="FFFFFF"/>
                </a:solidFill>
              </a:rPr>
              <a:t> </a:t>
            </a:r>
            <a:r>
              <a:rPr lang="en" sz="3600" dirty="0" smtClean="0">
                <a:solidFill>
                  <a:srgbClr val="FFFFFF"/>
                </a:solidFill>
              </a:rPr>
              <a:t> protons		</a:t>
            </a:r>
          </a:p>
          <a:p>
            <a:pPr marL="457200" lvl="0" indent="-419100">
              <a:buClr>
                <a:srgbClr val="FFFFFF"/>
              </a:buClr>
              <a:buFont typeface="Arial"/>
              <a:buAutoNum type="alphaUcPeriod"/>
            </a:pPr>
            <a:r>
              <a:rPr lang="en" sz="3600" dirty="0">
                <a:solidFill>
                  <a:srgbClr val="FFFFFF"/>
                </a:solidFill>
              </a:rPr>
              <a:t> </a:t>
            </a:r>
            <a:r>
              <a:rPr lang="en" sz="3600" dirty="0" smtClean="0">
                <a:solidFill>
                  <a:srgbClr val="FFFFFF"/>
                </a:solidFill>
              </a:rPr>
              <a:t> neutrons</a:t>
            </a:r>
          </a:p>
          <a:p>
            <a:pPr marL="457200" lvl="0" indent="-419100">
              <a:buClr>
                <a:srgbClr val="FFFFFF"/>
              </a:buClr>
              <a:buFont typeface="Arial"/>
              <a:buAutoNum type="alphaUcPeriod"/>
            </a:pPr>
            <a:r>
              <a:rPr lang="en" sz="3600" dirty="0">
                <a:solidFill>
                  <a:srgbClr val="FFFFFF"/>
                </a:solidFill>
              </a:rPr>
              <a:t> </a:t>
            </a:r>
            <a:r>
              <a:rPr lang="en" sz="3600" dirty="0" smtClean="0">
                <a:solidFill>
                  <a:srgbClr val="FFFFFF"/>
                </a:solidFill>
              </a:rPr>
              <a:t> both </a:t>
            </a:r>
          </a:p>
          <a:p>
            <a:pPr marL="457200" lvl="0" indent="-419100">
              <a:buClr>
                <a:srgbClr val="FFFFFF"/>
              </a:buClr>
              <a:buFont typeface="Arial"/>
              <a:buAutoNum type="alphaUcPeriod"/>
            </a:pPr>
            <a:r>
              <a:rPr lang="en" sz="3600" dirty="0" smtClean="0">
                <a:solidFill>
                  <a:srgbClr val="FFFFFF"/>
                </a:solidFill>
              </a:rPr>
              <a:t>  neither</a:t>
            </a:r>
            <a:endParaRPr lang="en" sz="4000" dirty="0">
              <a:solidFill>
                <a:srgbClr val="FFFFFF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9189" y="1429790"/>
            <a:ext cx="6013371" cy="3547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611529"/>
      </p:ext>
    </p:extLst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315883" y="166255"/>
            <a:ext cx="8545483" cy="364928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</a:pPr>
            <a:r>
              <a:rPr lang="en" sz="3600" dirty="0" smtClean="0"/>
              <a:t>10.  Which 1 of these isotopes of carbon is used in dating fossils and forensic remains?</a:t>
            </a:r>
          </a:p>
          <a:p>
            <a:pPr rtl="0">
              <a:spcBef>
                <a:spcPts val="0"/>
              </a:spcBef>
            </a:pPr>
            <a:endParaRPr lang="en" sz="3600" dirty="0"/>
          </a:p>
          <a:p>
            <a:pPr marL="457200" lvl="0" indent="-419100">
              <a:buClr>
                <a:srgbClr val="FFFFFF"/>
              </a:buClr>
              <a:buFont typeface="Arial"/>
              <a:buAutoNum type="alphaUcPeriod"/>
            </a:pPr>
            <a:r>
              <a:rPr lang="en" sz="3600" dirty="0">
                <a:solidFill>
                  <a:srgbClr val="FFFFFF"/>
                </a:solidFill>
              </a:rPr>
              <a:t> </a:t>
            </a:r>
            <a:r>
              <a:rPr lang="en" sz="3600" dirty="0" smtClean="0">
                <a:solidFill>
                  <a:srgbClr val="FFFFFF"/>
                </a:solidFill>
              </a:rPr>
              <a:t> C-12		</a:t>
            </a:r>
          </a:p>
          <a:p>
            <a:pPr marL="457200" lvl="0" indent="-419100">
              <a:buClr>
                <a:srgbClr val="FFFFFF"/>
              </a:buClr>
              <a:buFont typeface="Arial"/>
              <a:buAutoNum type="alphaUcPeriod"/>
            </a:pPr>
            <a:r>
              <a:rPr lang="en" sz="3600" dirty="0">
                <a:solidFill>
                  <a:srgbClr val="FFFFFF"/>
                </a:solidFill>
              </a:rPr>
              <a:t> </a:t>
            </a:r>
            <a:r>
              <a:rPr lang="en" sz="3600" dirty="0" smtClean="0">
                <a:solidFill>
                  <a:srgbClr val="FFFFFF"/>
                </a:solidFill>
              </a:rPr>
              <a:t> C-13</a:t>
            </a:r>
          </a:p>
          <a:p>
            <a:pPr marL="457200" lvl="0" indent="-419100">
              <a:buClr>
                <a:srgbClr val="FFFFFF"/>
              </a:buClr>
              <a:buFont typeface="Arial"/>
              <a:buAutoNum type="alphaUcPeriod"/>
            </a:pPr>
            <a:r>
              <a:rPr lang="en" sz="3600" dirty="0">
                <a:solidFill>
                  <a:srgbClr val="FFFFFF"/>
                </a:solidFill>
              </a:rPr>
              <a:t> </a:t>
            </a:r>
            <a:r>
              <a:rPr lang="en" sz="3600" dirty="0" smtClean="0">
                <a:solidFill>
                  <a:srgbClr val="FFFFFF"/>
                </a:solidFill>
              </a:rPr>
              <a:t> C-14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513" y="1372393"/>
            <a:ext cx="6392487" cy="3771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708095"/>
      </p:ext>
    </p:extLst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315883" y="166255"/>
            <a:ext cx="8545483" cy="364928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38100" lvl="0">
              <a:buClr>
                <a:srgbClr val="FFFFFF"/>
              </a:buClr>
            </a:pPr>
            <a:r>
              <a:rPr lang="en" sz="3600" dirty="0" smtClean="0"/>
              <a:t>11.  The </a:t>
            </a:r>
            <a:r>
              <a:rPr lang="en" sz="3600" u="sng" dirty="0" smtClean="0"/>
              <a:t>isotope</a:t>
            </a:r>
            <a:r>
              <a:rPr lang="en" sz="3600" dirty="0" smtClean="0"/>
              <a:t> “names” </a:t>
            </a:r>
            <a:r>
              <a:rPr lang="en" sz="3600" dirty="0" smtClean="0">
                <a:solidFill>
                  <a:srgbClr val="FFFFFF"/>
                </a:solidFill>
              </a:rPr>
              <a:t>C-12, C-13,</a:t>
            </a:r>
            <a:endParaRPr lang="en" sz="3600" dirty="0">
              <a:solidFill>
                <a:srgbClr val="FFFFFF"/>
              </a:solidFill>
            </a:endParaRPr>
          </a:p>
          <a:p>
            <a:pPr marL="38100" lvl="0">
              <a:buClr>
                <a:srgbClr val="FFFFFF"/>
              </a:buClr>
            </a:pPr>
            <a:r>
              <a:rPr lang="en-US" sz="3600" dirty="0" smtClean="0">
                <a:solidFill>
                  <a:srgbClr val="FFFFFF"/>
                </a:solidFill>
              </a:rPr>
              <a:t>and </a:t>
            </a:r>
            <a:r>
              <a:rPr lang="en" sz="3600" dirty="0" smtClean="0">
                <a:solidFill>
                  <a:srgbClr val="FFFFFF"/>
                </a:solidFill>
              </a:rPr>
              <a:t>C-14 refer to the</a:t>
            </a:r>
            <a:endParaRPr lang="en" sz="3600" dirty="0">
              <a:solidFill>
                <a:srgbClr val="FFFFFF"/>
              </a:solidFill>
            </a:endParaRPr>
          </a:p>
          <a:p>
            <a:pPr rtl="0">
              <a:spcBef>
                <a:spcPts val="0"/>
              </a:spcBef>
            </a:pPr>
            <a:endParaRPr lang="en" sz="3600" dirty="0"/>
          </a:p>
          <a:p>
            <a:pPr marL="457200" lvl="0" indent="-419100">
              <a:buClr>
                <a:srgbClr val="FFFFFF"/>
              </a:buClr>
              <a:buFont typeface="Arial"/>
              <a:buAutoNum type="alphaUcPeriod"/>
            </a:pPr>
            <a:r>
              <a:rPr lang="en" sz="3600" dirty="0">
                <a:solidFill>
                  <a:srgbClr val="FFFFFF"/>
                </a:solidFill>
              </a:rPr>
              <a:t> </a:t>
            </a:r>
            <a:r>
              <a:rPr lang="en" sz="3600" dirty="0" smtClean="0">
                <a:solidFill>
                  <a:srgbClr val="FFFFFF"/>
                </a:solidFill>
              </a:rPr>
              <a:t> atomic number</a:t>
            </a:r>
          </a:p>
          <a:p>
            <a:pPr marL="457200" lvl="0" indent="-419100">
              <a:buClr>
                <a:srgbClr val="FFFFFF"/>
              </a:buClr>
              <a:buFont typeface="Arial"/>
              <a:buAutoNum type="alphaUcPeriod"/>
            </a:pPr>
            <a:r>
              <a:rPr lang="en" sz="3600" dirty="0">
                <a:solidFill>
                  <a:srgbClr val="FFFFFF"/>
                </a:solidFill>
              </a:rPr>
              <a:t> </a:t>
            </a:r>
            <a:r>
              <a:rPr lang="en" sz="3600" dirty="0" smtClean="0">
                <a:solidFill>
                  <a:srgbClr val="FFFFFF"/>
                </a:solidFill>
              </a:rPr>
              <a:t> atomic mass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6116" y="2260000"/>
            <a:ext cx="4887884" cy="2883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856590"/>
      </p:ext>
    </p:extLst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290945" y="166255"/>
            <a:ext cx="8570421" cy="3956858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38100" lvl="0">
              <a:buClr>
                <a:srgbClr val="FFFFFF"/>
              </a:buClr>
            </a:pPr>
            <a:r>
              <a:rPr lang="en" sz="3600" dirty="0" smtClean="0"/>
              <a:t>12.  </a:t>
            </a:r>
            <a:r>
              <a:rPr lang="en-US" sz="3600" dirty="0" smtClean="0"/>
              <a:t>All atoms of Carbon have how many </a:t>
            </a:r>
            <a:r>
              <a:rPr lang="en-US" sz="3600" b="1" u="sng" dirty="0" smtClean="0"/>
              <a:t>protons</a:t>
            </a:r>
            <a:r>
              <a:rPr lang="en-US" sz="3600" dirty="0" smtClean="0"/>
              <a:t>?</a:t>
            </a:r>
            <a:endParaRPr lang="en" sz="3600" dirty="0">
              <a:solidFill>
                <a:srgbClr val="FFFFFF"/>
              </a:solidFill>
            </a:endParaRPr>
          </a:p>
          <a:p>
            <a:pPr rtl="0">
              <a:spcBef>
                <a:spcPts val="0"/>
              </a:spcBef>
            </a:pPr>
            <a:endParaRPr lang="en" sz="3600" dirty="0"/>
          </a:p>
          <a:p>
            <a:pPr marL="457200" lvl="0" indent="-419100">
              <a:buClr>
                <a:srgbClr val="FFFFFF"/>
              </a:buClr>
              <a:buFont typeface="Arial"/>
              <a:buAutoNum type="alphaUcPeriod"/>
            </a:pPr>
            <a:r>
              <a:rPr lang="en" sz="3600" dirty="0">
                <a:solidFill>
                  <a:srgbClr val="FFFFFF"/>
                </a:solidFill>
              </a:rPr>
              <a:t> </a:t>
            </a:r>
            <a:r>
              <a:rPr lang="en" sz="3600" dirty="0" smtClean="0">
                <a:solidFill>
                  <a:srgbClr val="FFFFFF"/>
                </a:solidFill>
              </a:rPr>
              <a:t>     6</a:t>
            </a:r>
          </a:p>
          <a:p>
            <a:pPr marL="457200" lvl="0" indent="-419100">
              <a:buClr>
                <a:srgbClr val="FFFFFF"/>
              </a:buClr>
              <a:buFont typeface="Arial"/>
              <a:buAutoNum type="alphaUcPeriod"/>
            </a:pPr>
            <a:r>
              <a:rPr lang="en" sz="3600" dirty="0">
                <a:solidFill>
                  <a:srgbClr val="FFFFFF"/>
                </a:solidFill>
              </a:rPr>
              <a:t> </a:t>
            </a:r>
            <a:r>
              <a:rPr lang="en" sz="3600" dirty="0" smtClean="0">
                <a:solidFill>
                  <a:srgbClr val="FFFFFF"/>
                </a:solidFill>
              </a:rPr>
              <a:t>   12</a:t>
            </a:r>
          </a:p>
          <a:p>
            <a:pPr marL="457200" lvl="0" indent="-419100">
              <a:buClr>
                <a:srgbClr val="FFFFFF"/>
              </a:buClr>
              <a:buFont typeface="Arial"/>
              <a:buAutoNum type="alphaUcPeriod"/>
            </a:pPr>
            <a:r>
              <a:rPr lang="en" sz="3600" dirty="0">
                <a:solidFill>
                  <a:srgbClr val="FFFFFF"/>
                </a:solidFill>
              </a:rPr>
              <a:t> </a:t>
            </a:r>
            <a:r>
              <a:rPr lang="en" sz="3600" dirty="0" smtClean="0">
                <a:solidFill>
                  <a:srgbClr val="FFFFFF"/>
                </a:solidFill>
              </a:rPr>
              <a:t>   13</a:t>
            </a:r>
          </a:p>
          <a:p>
            <a:pPr marL="457200" lvl="0" indent="-419100">
              <a:buClr>
                <a:srgbClr val="FFFFFF"/>
              </a:buClr>
              <a:buFont typeface="Arial"/>
              <a:buAutoNum type="alphaUcPeriod"/>
            </a:pPr>
            <a:r>
              <a:rPr lang="en" sz="3600" dirty="0">
                <a:solidFill>
                  <a:srgbClr val="FFFFFF"/>
                </a:solidFill>
              </a:rPr>
              <a:t> </a:t>
            </a:r>
            <a:r>
              <a:rPr lang="en" sz="3600" dirty="0" smtClean="0">
                <a:solidFill>
                  <a:srgbClr val="FFFFFF"/>
                </a:solidFill>
              </a:rPr>
              <a:t>   14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3799" y="1155468"/>
            <a:ext cx="6760201" cy="3988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909281"/>
      </p:ext>
    </p:extLst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116378" y="166254"/>
            <a:ext cx="8744989" cy="410648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38100" lvl="0">
              <a:buClr>
                <a:srgbClr val="FFFFFF"/>
              </a:buClr>
            </a:pPr>
            <a:r>
              <a:rPr lang="en" sz="3200" dirty="0" smtClean="0"/>
              <a:t>13.  </a:t>
            </a:r>
            <a:r>
              <a:rPr lang="en-US" sz="3200" dirty="0" smtClean="0"/>
              <a:t>You can tell these </a:t>
            </a:r>
            <a:r>
              <a:rPr lang="en-US" sz="3200" dirty="0" smtClean="0"/>
              <a:t>are isotopes of ______ because they all have ____ proton(s).</a:t>
            </a:r>
            <a:endParaRPr lang="en" sz="3200" dirty="0">
              <a:solidFill>
                <a:srgbClr val="FFFFFF"/>
              </a:solidFill>
            </a:endParaRPr>
          </a:p>
          <a:p>
            <a:pPr rtl="0">
              <a:spcBef>
                <a:spcPts val="0"/>
              </a:spcBef>
            </a:pPr>
            <a:endParaRPr lang="en" sz="3200" dirty="0"/>
          </a:p>
          <a:p>
            <a:pPr marL="457200" lvl="0" indent="-419100">
              <a:buClr>
                <a:srgbClr val="FFFFFF"/>
              </a:buClr>
              <a:buFont typeface="Arial"/>
              <a:buAutoNum type="alphaUcPeriod"/>
            </a:pPr>
            <a:r>
              <a:rPr lang="en" sz="3200" dirty="0">
                <a:solidFill>
                  <a:srgbClr val="FFFFFF"/>
                </a:solidFill>
              </a:rPr>
              <a:t> </a:t>
            </a:r>
            <a:r>
              <a:rPr lang="en" sz="3200" dirty="0" smtClean="0">
                <a:solidFill>
                  <a:srgbClr val="FFFFFF"/>
                </a:solidFill>
              </a:rPr>
              <a:t>   H  ;   1 </a:t>
            </a:r>
          </a:p>
          <a:p>
            <a:pPr marL="457200" lvl="0" indent="-419100">
              <a:buClr>
                <a:srgbClr val="FFFFFF"/>
              </a:buClr>
              <a:buFont typeface="Arial"/>
              <a:buAutoNum type="alphaUcPeriod"/>
            </a:pPr>
            <a:r>
              <a:rPr lang="en" sz="3200" dirty="0" smtClean="0">
                <a:solidFill>
                  <a:srgbClr val="FFFFFF"/>
                </a:solidFill>
              </a:rPr>
              <a:t>    H  ;   2</a:t>
            </a:r>
          </a:p>
          <a:p>
            <a:pPr marL="457200" lvl="0" indent="-419100">
              <a:buClr>
                <a:srgbClr val="FFFFFF"/>
              </a:buClr>
              <a:buFont typeface="Arial"/>
              <a:buAutoNum type="alphaUcPeriod"/>
            </a:pPr>
            <a:r>
              <a:rPr lang="en" sz="3200" dirty="0">
                <a:solidFill>
                  <a:srgbClr val="FFFFFF"/>
                </a:solidFill>
              </a:rPr>
              <a:t> </a:t>
            </a:r>
            <a:r>
              <a:rPr lang="en" sz="3200" dirty="0" smtClean="0">
                <a:solidFill>
                  <a:srgbClr val="FFFFFF"/>
                </a:solidFill>
              </a:rPr>
              <a:t>   H  ;   3</a:t>
            </a:r>
          </a:p>
          <a:p>
            <a:pPr marL="457200" lvl="0" indent="-419100">
              <a:buClr>
                <a:srgbClr val="FFFFFF"/>
              </a:buClr>
              <a:buFont typeface="Arial"/>
              <a:buAutoNum type="alphaUcPeriod"/>
            </a:pPr>
            <a:r>
              <a:rPr lang="en" sz="3200" dirty="0">
                <a:solidFill>
                  <a:srgbClr val="FFFFFF"/>
                </a:solidFill>
              </a:rPr>
              <a:t> </a:t>
            </a:r>
            <a:r>
              <a:rPr lang="en" sz="3200" dirty="0" smtClean="0">
                <a:solidFill>
                  <a:srgbClr val="FFFFFF"/>
                </a:solidFill>
              </a:rPr>
              <a:t>   C  ;   6</a:t>
            </a:r>
          </a:p>
          <a:p>
            <a:pPr marL="457200" lvl="0" indent="-419100">
              <a:buClr>
                <a:srgbClr val="FFFFFF"/>
              </a:buClr>
              <a:buFont typeface="Arial"/>
              <a:buAutoNum type="alphaUcPeriod"/>
            </a:pPr>
            <a:r>
              <a:rPr lang="en" sz="3200" dirty="0">
                <a:solidFill>
                  <a:srgbClr val="FFFFFF"/>
                </a:solidFill>
              </a:rPr>
              <a:t> </a:t>
            </a:r>
            <a:r>
              <a:rPr lang="en" sz="3200" dirty="0" smtClean="0">
                <a:solidFill>
                  <a:srgbClr val="FFFFFF"/>
                </a:solidFill>
              </a:rPr>
              <a:t>   C  ;  12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9198" y="1676474"/>
            <a:ext cx="6221798" cy="2787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573363"/>
      </p:ext>
    </p:extLst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116378" y="166254"/>
            <a:ext cx="9027622" cy="487125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38100" lvl="0">
              <a:buClr>
                <a:srgbClr val="FFFFFF"/>
              </a:buClr>
            </a:pPr>
            <a:r>
              <a:rPr lang="en" sz="3200" dirty="0" smtClean="0"/>
              <a:t>14.  </a:t>
            </a:r>
            <a:r>
              <a:rPr lang="en-US" sz="3200" dirty="0" smtClean="0"/>
              <a:t>Which of these </a:t>
            </a:r>
            <a:r>
              <a:rPr lang="en-US" sz="3200" dirty="0" smtClean="0"/>
              <a:t>isotopes has the greatest number of neutrons, and therefore the heaviest atomic mass?</a:t>
            </a:r>
            <a:endParaRPr lang="en" sz="3200" dirty="0">
              <a:solidFill>
                <a:srgbClr val="FFFFFF"/>
              </a:solidFill>
            </a:endParaRPr>
          </a:p>
          <a:p>
            <a:pPr rtl="0">
              <a:spcBef>
                <a:spcPts val="0"/>
              </a:spcBef>
            </a:pPr>
            <a:endParaRPr lang="en" sz="3200" dirty="0"/>
          </a:p>
          <a:p>
            <a:pPr marL="457200" lvl="0" indent="-419100">
              <a:buClr>
                <a:srgbClr val="FFFFFF"/>
              </a:buClr>
              <a:buFont typeface="Arial"/>
              <a:buAutoNum type="alphaUcPeriod"/>
            </a:pPr>
            <a:r>
              <a:rPr lang="en" sz="3200" dirty="0">
                <a:solidFill>
                  <a:srgbClr val="FFFFFF"/>
                </a:solidFill>
              </a:rPr>
              <a:t> </a:t>
            </a:r>
            <a:r>
              <a:rPr lang="en" sz="3200" dirty="0" smtClean="0">
                <a:solidFill>
                  <a:srgbClr val="FFFFFF"/>
                </a:solidFill>
              </a:rPr>
              <a:t>   Protium</a:t>
            </a:r>
          </a:p>
          <a:p>
            <a:pPr marL="457200" lvl="0" indent="-419100">
              <a:buClr>
                <a:srgbClr val="FFFFFF"/>
              </a:buClr>
              <a:buFont typeface="Arial"/>
              <a:buAutoNum type="alphaUcPeriod"/>
            </a:pPr>
            <a:r>
              <a:rPr lang="en" sz="3200" dirty="0" smtClean="0">
                <a:solidFill>
                  <a:srgbClr val="FFFFFF"/>
                </a:solidFill>
              </a:rPr>
              <a:t>    Deuterium</a:t>
            </a:r>
          </a:p>
          <a:p>
            <a:pPr marL="457200" lvl="0" indent="-419100">
              <a:buClr>
                <a:srgbClr val="FFFFFF"/>
              </a:buClr>
              <a:buFont typeface="Arial"/>
              <a:buAutoNum type="alphaUcPeriod"/>
            </a:pPr>
            <a:r>
              <a:rPr lang="en" sz="3200" dirty="0">
                <a:solidFill>
                  <a:srgbClr val="FFFFFF"/>
                </a:solidFill>
              </a:rPr>
              <a:t> </a:t>
            </a:r>
            <a:r>
              <a:rPr lang="en" sz="3200" dirty="0" smtClean="0">
                <a:solidFill>
                  <a:srgbClr val="FFFFFF"/>
                </a:solidFill>
              </a:rPr>
              <a:t>   Tritium</a:t>
            </a:r>
          </a:p>
          <a:p>
            <a:pPr marL="457200" lvl="0" indent="-419100">
              <a:buClr>
                <a:srgbClr val="FFFFFF"/>
              </a:buClr>
              <a:buFont typeface="Arial"/>
              <a:buAutoNum type="alphaUcPeriod"/>
            </a:pPr>
            <a:r>
              <a:rPr lang="en" sz="3200" dirty="0">
                <a:solidFill>
                  <a:srgbClr val="FFFFFF"/>
                </a:solidFill>
              </a:rPr>
              <a:t> </a:t>
            </a:r>
            <a:r>
              <a:rPr lang="en" sz="3200" dirty="0" smtClean="0">
                <a:solidFill>
                  <a:srgbClr val="FFFFFF"/>
                </a:solidFill>
              </a:rPr>
              <a:t>   None, they</a:t>
            </a:r>
          </a:p>
          <a:p>
            <a:pPr marL="38100" lvl="0">
              <a:buClr>
                <a:srgbClr val="FFFFFF"/>
              </a:buClr>
            </a:pPr>
            <a:r>
              <a:rPr lang="en-US" sz="3200" dirty="0" smtClean="0">
                <a:solidFill>
                  <a:srgbClr val="FFFFFF"/>
                </a:solidFill>
              </a:rPr>
              <a:t>       are all equal</a:t>
            </a:r>
            <a:endParaRPr lang="en" sz="3200" dirty="0" smtClean="0">
              <a:solidFill>
                <a:srgbClr val="FFFFFF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3156" y="1852323"/>
            <a:ext cx="5569528" cy="2495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811547"/>
      </p:ext>
    </p:extLst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6662" y="191193"/>
            <a:ext cx="6625244" cy="4726344"/>
          </a:xfrm>
        </p:spPr>
        <p:txBody>
          <a:bodyPr/>
          <a:lstStyle/>
          <a:p>
            <a:pPr marL="514350" indent="-514350">
              <a:buAutoNum type="arabicPeriod" startAt="15"/>
            </a:pPr>
            <a:r>
              <a:rPr lang="en-US" sz="3200" dirty="0" smtClean="0"/>
              <a:t>Which element has a fissionable isotope that is used in making atomic bombs?</a:t>
            </a:r>
          </a:p>
          <a:p>
            <a:pPr marL="514350" indent="-514350">
              <a:buAutoNum type="arabicPeriod" startAt="15"/>
            </a:pPr>
            <a:endParaRPr lang="en-US" sz="3200" dirty="0"/>
          </a:p>
          <a:p>
            <a:pPr marL="514350" indent="-514350">
              <a:buAutoNum type="alphaUcParenR"/>
            </a:pPr>
            <a:r>
              <a:rPr lang="en-US" sz="3200" dirty="0" smtClean="0"/>
              <a:t>  Hydrogen</a:t>
            </a:r>
          </a:p>
          <a:p>
            <a:pPr marL="514350" indent="-514350">
              <a:buAutoNum type="alphaUcParenR"/>
            </a:pPr>
            <a:r>
              <a:rPr lang="en-US" sz="3200" dirty="0" smtClean="0"/>
              <a:t>  Helium</a:t>
            </a:r>
          </a:p>
          <a:p>
            <a:pPr marL="514350" indent="-514350">
              <a:buAutoNum type="alphaUcParenR"/>
            </a:pPr>
            <a:r>
              <a:rPr lang="en-US" sz="3200" dirty="0" smtClean="0"/>
              <a:t>  Carbon</a:t>
            </a:r>
          </a:p>
          <a:p>
            <a:pPr marL="514350" indent="-514350">
              <a:buAutoNum type="alphaUcParenR"/>
            </a:pPr>
            <a:r>
              <a:rPr lang="en-US" sz="3200" dirty="0" smtClean="0"/>
              <a:t>  Uranium</a:t>
            </a:r>
          </a:p>
          <a:p>
            <a:pPr marL="514350" indent="-514350">
              <a:buAutoNum type="alphaUcParenR"/>
            </a:pPr>
            <a:r>
              <a:rPr lang="en-US" sz="3200" dirty="0" smtClean="0"/>
              <a:t>  Mercury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719584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Bellringer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196" y="984019"/>
            <a:ext cx="8528859" cy="4028556"/>
          </a:xfrm>
        </p:spPr>
        <p:txBody>
          <a:bodyPr/>
          <a:lstStyle/>
          <a:p>
            <a:pPr marL="514350" indent="-514350">
              <a:buAutoNum type="arabicParenR"/>
            </a:pPr>
            <a:r>
              <a:rPr lang="en-US" sz="3200" dirty="0" smtClean="0"/>
              <a:t>Get out periodic table.</a:t>
            </a:r>
          </a:p>
          <a:p>
            <a:pPr marL="514350" indent="-514350">
              <a:buAutoNum type="arabicParenR"/>
            </a:pPr>
            <a:r>
              <a:rPr lang="en-US" sz="3200" dirty="0" smtClean="0"/>
              <a:t>Get out a PENCIL that works</a:t>
            </a:r>
            <a:r>
              <a:rPr lang="en-US" sz="3200" dirty="0" smtClean="0"/>
              <a:t>.</a:t>
            </a:r>
          </a:p>
          <a:p>
            <a:pPr marL="514350" indent="-514350">
              <a:buAutoNum type="arabicParenR"/>
            </a:pPr>
            <a:r>
              <a:rPr lang="en-US" sz="3200" dirty="0" smtClean="0"/>
              <a:t>Turn OFF phones and electronics.</a:t>
            </a:r>
          </a:p>
          <a:p>
            <a:pPr marL="514350" indent="-514350">
              <a:buAutoNum type="arabicParenR"/>
            </a:pPr>
            <a:r>
              <a:rPr lang="en-US" sz="3200" dirty="0" smtClean="0"/>
              <a:t>Put phones in bags, not pockets.</a:t>
            </a:r>
            <a:endParaRPr lang="en-US" sz="3200" dirty="0" smtClean="0"/>
          </a:p>
          <a:p>
            <a:pPr marL="514350" indent="-514350">
              <a:buAutoNum type="arabicParenR"/>
            </a:pPr>
            <a:r>
              <a:rPr lang="en-US" sz="3200" dirty="0" smtClean="0"/>
              <a:t>Put everything else away in bags! </a:t>
            </a:r>
            <a:r>
              <a:rPr lang="en-US" sz="3200" dirty="0" smtClean="0">
                <a:sym typeface="Wingdings" panose="05000000000000000000" pitchFamily="2" charset="2"/>
              </a:rPr>
              <a:t></a:t>
            </a:r>
          </a:p>
          <a:p>
            <a:pPr marL="514350" indent="-514350">
              <a:buAutoNum type="arabicParenR"/>
            </a:pPr>
            <a:r>
              <a:rPr lang="en-US" sz="3200" dirty="0" smtClean="0">
                <a:sym typeface="Wingdings" panose="05000000000000000000" pitchFamily="2" charset="2"/>
              </a:rPr>
              <a:t>Put bags at front of class.</a:t>
            </a:r>
          </a:p>
          <a:p>
            <a:pPr marL="514350" indent="-514350">
              <a:buAutoNum type="arabicParenR"/>
            </a:pPr>
            <a:r>
              <a:rPr lang="en-US" sz="3200" dirty="0" smtClean="0">
                <a:sym typeface="Wingdings" panose="05000000000000000000" pitchFamily="2" charset="2"/>
              </a:rPr>
              <a:t>Coats may be worn, or put on back of chairs, or put in bags.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84003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subTitle" idx="1"/>
          </p:nvPr>
        </p:nvSpPr>
        <p:spPr>
          <a:xfrm>
            <a:off x="685800" y="2024875"/>
            <a:ext cx="7724100" cy="2837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You MAY use your Periodic Table.</a:t>
            </a:r>
          </a:p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r>
              <a:rPr lang="en"/>
              <a:t>You must remain silent and keep your eyes on your own paper or straight ahead to receive credit.  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Thanks and Good luck!! :-)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ctrTitle"/>
          </p:nvPr>
        </p:nvSpPr>
        <p:spPr>
          <a:xfrm>
            <a:off x="483300" y="221725"/>
            <a:ext cx="8129100" cy="1693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You must use PENCIL to receive credit if scantron!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8554" y="1358092"/>
            <a:ext cx="5361707" cy="2241319"/>
          </a:xfrm>
        </p:spPr>
        <p:txBody>
          <a:bodyPr/>
          <a:lstStyle/>
          <a:p>
            <a:r>
              <a:rPr lang="en-US" sz="3200" dirty="0" smtClean="0"/>
              <a:t>We will not go back, so please raise your hand if you need more time on an item </a:t>
            </a:r>
            <a:r>
              <a:rPr lang="en-US" sz="3200" i="1" u="sng" dirty="0" smtClean="0"/>
              <a:t>before</a:t>
            </a:r>
            <a:r>
              <a:rPr lang="en-US" sz="3200" dirty="0" smtClean="0"/>
              <a:t> we move on.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4891129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5760"/>
            <a:ext cx="8254538" cy="1670858"/>
          </a:xfrm>
        </p:spPr>
        <p:txBody>
          <a:bodyPr/>
          <a:lstStyle/>
          <a:p>
            <a:r>
              <a:rPr lang="en-US" sz="4000" dirty="0" smtClean="0"/>
              <a:t>1.  </a:t>
            </a:r>
            <a:r>
              <a:rPr lang="en-US" sz="4000" dirty="0" smtClean="0"/>
              <a:t>Which of the following is an ELEMENT?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23854" y="1654233"/>
            <a:ext cx="4214553" cy="2992582"/>
          </a:xfrm>
        </p:spPr>
        <p:txBody>
          <a:bodyPr/>
          <a:lstStyle/>
          <a:p>
            <a:pPr marL="514350" indent="-514350">
              <a:buAutoNum type="alphaUcParenR"/>
            </a:pPr>
            <a:r>
              <a:rPr lang="en-US" sz="3600" dirty="0" smtClean="0"/>
              <a:t>  Period</a:t>
            </a:r>
            <a:endParaRPr lang="en-US" sz="3600" dirty="0" smtClean="0"/>
          </a:p>
          <a:p>
            <a:pPr marL="514350" indent="-514350">
              <a:buAutoNum type="alphaUcParenR"/>
            </a:pPr>
            <a:r>
              <a:rPr lang="en-US" sz="3600" dirty="0" smtClean="0"/>
              <a:t>  Proton</a:t>
            </a:r>
            <a:endParaRPr lang="en-US" sz="3600" dirty="0" smtClean="0"/>
          </a:p>
          <a:p>
            <a:pPr marL="514350" indent="-514350">
              <a:buAutoNum type="alphaUcParenR"/>
            </a:pPr>
            <a:r>
              <a:rPr lang="en-US" sz="3600" dirty="0" smtClean="0"/>
              <a:t>  Neutron</a:t>
            </a:r>
            <a:endParaRPr lang="en-US" sz="3600" dirty="0" smtClean="0"/>
          </a:p>
          <a:p>
            <a:pPr marL="514350" indent="-514350">
              <a:buAutoNum type="alphaUcParenR"/>
            </a:pPr>
            <a:r>
              <a:rPr lang="en-US" sz="3600" dirty="0" smtClean="0"/>
              <a:t>  Metalloids</a:t>
            </a:r>
            <a:endParaRPr lang="en-US" sz="3600" dirty="0" smtClean="0"/>
          </a:p>
          <a:p>
            <a:pPr marL="514350" indent="-514350">
              <a:buAutoNum type="alphaUcParenR"/>
            </a:pPr>
            <a:r>
              <a:rPr lang="en-US" sz="3600" dirty="0" smtClean="0"/>
              <a:t>  Nitrogen </a:t>
            </a:r>
            <a:r>
              <a:rPr lang="en-US" sz="3600" dirty="0" smtClean="0"/>
              <a:t>(N)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057963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507077" y="493569"/>
            <a:ext cx="8254538" cy="427793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3600" dirty="0"/>
              <a:t>2. </a:t>
            </a:r>
            <a:r>
              <a:rPr lang="en" sz="3600" b="1" dirty="0" smtClean="0"/>
              <a:t>Which particles are INSIDE the nucleus?</a:t>
            </a:r>
            <a:endParaRPr lang="en" sz="3600" b="1" dirty="0" smtClean="0"/>
          </a:p>
          <a:p>
            <a:pPr rtl="0">
              <a:spcBef>
                <a:spcPts val="0"/>
              </a:spcBef>
              <a:buNone/>
            </a:pPr>
            <a:endParaRPr lang="en" sz="3600" dirty="0"/>
          </a:p>
          <a:p>
            <a:pPr marL="457200" lvl="0" indent="-41910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AutoNum type="alphaUcPeriod"/>
            </a:pPr>
            <a:r>
              <a:rPr lang="en-US" sz="3600" dirty="0" smtClean="0"/>
              <a:t>  P</a:t>
            </a:r>
            <a:r>
              <a:rPr lang="en" sz="3600" dirty="0" smtClean="0"/>
              <a:t>rotons and electrons</a:t>
            </a:r>
          </a:p>
          <a:p>
            <a:pPr marL="457200" lvl="0" indent="-41910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AutoNum type="alphaUcPeriod"/>
            </a:pPr>
            <a:r>
              <a:rPr lang="en" sz="3600" dirty="0" smtClean="0"/>
              <a:t>  Neutrons and electrons</a:t>
            </a:r>
            <a:endParaRPr lang="en" sz="3600" dirty="0"/>
          </a:p>
          <a:p>
            <a:pPr marL="457200" lvl="0" indent="-41910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AutoNum type="alphaUcPeriod"/>
            </a:pPr>
            <a:r>
              <a:rPr lang="en" sz="3600" dirty="0" smtClean="0"/>
              <a:t>  Protons and neutrons</a:t>
            </a:r>
            <a:endParaRPr lang="en" sz="3600" dirty="0"/>
          </a:p>
          <a:p>
            <a:pPr marL="457200" lvl="0" indent="-41910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AutoNum type="alphaUcPeriod"/>
            </a:pPr>
            <a:r>
              <a:rPr lang="en" sz="3600" dirty="0" smtClean="0"/>
              <a:t>  Electrons only</a:t>
            </a:r>
            <a:endParaRPr lang="en" sz="3600" dirty="0"/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507077" y="493569"/>
            <a:ext cx="8254538" cy="427793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3600" dirty="0"/>
              <a:t>3</a:t>
            </a:r>
            <a:r>
              <a:rPr lang="en" sz="3600" dirty="0" smtClean="0"/>
              <a:t>. </a:t>
            </a:r>
            <a:r>
              <a:rPr lang="en" sz="3600" b="1" dirty="0" smtClean="0"/>
              <a:t>Which particles are </a:t>
            </a:r>
            <a:r>
              <a:rPr lang="en" sz="3600" b="1" u="sng" dirty="0" smtClean="0"/>
              <a:t>OUTSIDE</a:t>
            </a:r>
            <a:r>
              <a:rPr lang="en" sz="3600" b="1" dirty="0" smtClean="0"/>
              <a:t> the nucleus?</a:t>
            </a:r>
            <a:endParaRPr lang="en" sz="3600" b="1" dirty="0" smtClean="0"/>
          </a:p>
          <a:p>
            <a:pPr rtl="0">
              <a:spcBef>
                <a:spcPts val="0"/>
              </a:spcBef>
              <a:buNone/>
            </a:pPr>
            <a:endParaRPr lang="en" sz="3600" dirty="0"/>
          </a:p>
          <a:p>
            <a:pPr marL="457200" lvl="0" indent="-41910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AutoNum type="alphaUcPeriod"/>
            </a:pPr>
            <a:r>
              <a:rPr lang="en-US" sz="3600" dirty="0" smtClean="0"/>
              <a:t>  P</a:t>
            </a:r>
            <a:r>
              <a:rPr lang="en" sz="3600" dirty="0" smtClean="0"/>
              <a:t>rotons and electrons</a:t>
            </a:r>
          </a:p>
          <a:p>
            <a:pPr marL="457200" lvl="0" indent="-41910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AutoNum type="alphaUcPeriod"/>
            </a:pPr>
            <a:r>
              <a:rPr lang="en" sz="3600" dirty="0" smtClean="0"/>
              <a:t>  Neutrons and electrons</a:t>
            </a:r>
            <a:endParaRPr lang="en" sz="3600" dirty="0"/>
          </a:p>
          <a:p>
            <a:pPr marL="457200" lvl="0" indent="-41910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AutoNum type="alphaUcPeriod"/>
            </a:pPr>
            <a:r>
              <a:rPr lang="en" sz="3600" dirty="0" smtClean="0"/>
              <a:t>  Protons and neutrons</a:t>
            </a:r>
            <a:endParaRPr lang="en" sz="3600" dirty="0"/>
          </a:p>
          <a:p>
            <a:pPr marL="457200" lvl="0" indent="-41910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AutoNum type="alphaUcPeriod"/>
            </a:pPr>
            <a:r>
              <a:rPr lang="en" sz="3600" dirty="0" smtClean="0"/>
              <a:t>  Electrons only</a:t>
            </a:r>
            <a:endParaRPr lang="en" sz="3600" dirty="0"/>
          </a:p>
        </p:txBody>
      </p:sp>
    </p:spTree>
    <p:extLst>
      <p:ext uri="{BB962C8B-B14F-4D97-AF65-F5344CB8AC3E}">
        <p14:creationId xmlns:p14="http://schemas.microsoft.com/office/powerpoint/2010/main" val="223405505"/>
      </p:ext>
    </p:extLst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374073" y="423949"/>
            <a:ext cx="8204662" cy="438080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</a:pPr>
            <a:r>
              <a:rPr lang="en-US" sz="3200" dirty="0" smtClean="0"/>
              <a:t>4)  If</a:t>
            </a:r>
            <a:r>
              <a:rPr lang="en" sz="3200" dirty="0" smtClean="0"/>
              <a:t> you have two atoms that are ISOTOPES of the same element, both atoms have the </a:t>
            </a:r>
            <a:r>
              <a:rPr lang="en" sz="3600" b="1" u="sng" dirty="0" smtClean="0"/>
              <a:t>SAME</a:t>
            </a:r>
            <a:r>
              <a:rPr lang="en" sz="3200" dirty="0" smtClean="0"/>
              <a:t> number of</a:t>
            </a:r>
          </a:p>
          <a:p>
            <a:pPr rtl="0">
              <a:spcBef>
                <a:spcPts val="0"/>
              </a:spcBef>
            </a:pPr>
            <a:endParaRPr lang="en" sz="3200" dirty="0"/>
          </a:p>
          <a:p>
            <a:pPr marL="457200" lvl="0" indent="-41910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AutoNum type="alphaUcPeriod"/>
            </a:pPr>
            <a:r>
              <a:rPr lang="en" sz="3200" dirty="0" smtClean="0"/>
              <a:t>  Protons</a:t>
            </a:r>
            <a:endParaRPr lang="en" sz="3200" dirty="0"/>
          </a:p>
          <a:p>
            <a:pPr marL="457200" lvl="0" indent="-41910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AutoNum type="alphaUcPeriod"/>
            </a:pPr>
            <a:r>
              <a:rPr lang="en" sz="3200" dirty="0" smtClean="0"/>
              <a:t>  Neutrons</a:t>
            </a:r>
          </a:p>
          <a:p>
            <a:pPr marL="457200" lvl="0" indent="-41910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AutoNum type="alphaUcPeriod"/>
            </a:pPr>
            <a:r>
              <a:rPr lang="en" sz="3200" dirty="0"/>
              <a:t> </a:t>
            </a:r>
            <a:r>
              <a:rPr lang="en" sz="3200" dirty="0" smtClean="0"/>
              <a:t> Both Protons and Neutrons</a:t>
            </a:r>
          </a:p>
          <a:p>
            <a:pPr marL="457200" lvl="0" indent="-41910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AutoNum type="alphaUcPeriod"/>
            </a:pPr>
            <a:r>
              <a:rPr lang="en" sz="3200" dirty="0" smtClean="0"/>
              <a:t>  Neither Protons nor Neutrons</a:t>
            </a:r>
            <a:endParaRPr lang="en" sz="3200" dirty="0"/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76694"/>
            <a:ext cx="8329352" cy="4045182"/>
          </a:xfrm>
        </p:spPr>
        <p:txBody>
          <a:bodyPr/>
          <a:lstStyle/>
          <a:p>
            <a:r>
              <a:rPr lang="en-US" sz="3600" dirty="0" smtClean="0"/>
              <a:t>5.  </a:t>
            </a:r>
            <a:r>
              <a:rPr lang="en-US" sz="3200" dirty="0" smtClean="0"/>
              <a:t>ALL atoms of the SAME element </a:t>
            </a:r>
            <a:r>
              <a:rPr lang="en-US" sz="4400" dirty="0" smtClean="0"/>
              <a:t>ALWAYS</a:t>
            </a:r>
            <a:r>
              <a:rPr lang="en-US" sz="3200" dirty="0" smtClean="0"/>
              <a:t> have the SAME number of</a:t>
            </a:r>
          </a:p>
          <a:p>
            <a:endParaRPr lang="en-US" sz="3200" dirty="0"/>
          </a:p>
          <a:p>
            <a:pPr marL="457200" lvl="0" indent="-419100">
              <a:buClr>
                <a:srgbClr val="FFFFFF"/>
              </a:buClr>
              <a:buFont typeface="Arial"/>
              <a:buAutoNum type="alphaUcPeriod"/>
            </a:pPr>
            <a:r>
              <a:rPr lang="en" sz="3600" dirty="0">
                <a:solidFill>
                  <a:srgbClr val="FFFFFF"/>
                </a:solidFill>
              </a:rPr>
              <a:t> </a:t>
            </a:r>
            <a:r>
              <a:rPr lang="en" sz="3600" dirty="0" smtClean="0">
                <a:solidFill>
                  <a:srgbClr val="FFFFFF"/>
                </a:solidFill>
              </a:rPr>
              <a:t> Protons</a:t>
            </a:r>
            <a:endParaRPr lang="en" sz="3600" dirty="0">
              <a:solidFill>
                <a:srgbClr val="FFFFFF"/>
              </a:solidFill>
            </a:endParaRPr>
          </a:p>
          <a:p>
            <a:pPr marL="457200" lvl="0" indent="-419100">
              <a:buClr>
                <a:srgbClr val="FFFFFF"/>
              </a:buClr>
              <a:buFont typeface="Arial"/>
              <a:buAutoNum type="alphaUcPeriod"/>
            </a:pPr>
            <a:r>
              <a:rPr lang="en" sz="3600" dirty="0">
                <a:solidFill>
                  <a:srgbClr val="FFFFFF"/>
                </a:solidFill>
              </a:rPr>
              <a:t>  Neutrons</a:t>
            </a:r>
          </a:p>
          <a:p>
            <a:pPr marL="457200" lvl="0" indent="-419100">
              <a:buClr>
                <a:srgbClr val="FFFFFF"/>
              </a:buClr>
              <a:buFont typeface="Arial"/>
              <a:buAutoNum type="alphaUcPeriod"/>
            </a:pPr>
            <a:r>
              <a:rPr lang="en" sz="3600" dirty="0">
                <a:solidFill>
                  <a:srgbClr val="FFFFFF"/>
                </a:solidFill>
              </a:rPr>
              <a:t>  Both Protons and Neutrons</a:t>
            </a:r>
          </a:p>
          <a:p>
            <a:pPr marL="457200" lvl="0" indent="-419100">
              <a:buClr>
                <a:srgbClr val="FFFFFF"/>
              </a:buClr>
              <a:buFont typeface="Arial"/>
              <a:buAutoNum type="alphaUcPeriod"/>
            </a:pPr>
            <a:r>
              <a:rPr lang="en" sz="3600" dirty="0">
                <a:solidFill>
                  <a:srgbClr val="FFFFFF"/>
                </a:solidFill>
              </a:rPr>
              <a:t>  Neither Protons nor Neutrons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17004695"/>
      </p:ext>
    </p:extLst>
  </p:cSld>
  <p:clrMapOvr>
    <a:masterClrMapping/>
  </p:clrMapOvr>
</p:sld>
</file>

<file path=ppt/theme/theme1.xml><?xml version="1.0" encoding="utf-8"?>
<a:theme xmlns:a="http://schemas.openxmlformats.org/drawingml/2006/main" name="dark-gradient">
  <a:themeElements>
    <a:clrScheme name="Custom 346">
      <a:dk1>
        <a:srgbClr val="000000"/>
      </a:dk1>
      <a:lt1>
        <a:srgbClr val="FFFFFF"/>
      </a:lt1>
      <a:dk2>
        <a:srgbClr val="4C4C4C"/>
      </a:dk2>
      <a:lt2>
        <a:srgbClr val="CCCCCC"/>
      </a:lt2>
      <a:accent1>
        <a:srgbClr val="89B4B8"/>
      </a:accent1>
      <a:accent2>
        <a:srgbClr val="AFA6CA"/>
      </a:accent2>
      <a:accent3>
        <a:srgbClr val="A5B492"/>
      </a:accent3>
      <a:accent4>
        <a:srgbClr val="E8CD6D"/>
      </a:accent4>
      <a:accent5>
        <a:srgbClr val="F4A447"/>
      </a:accent5>
      <a:accent6>
        <a:srgbClr val="D09D94"/>
      </a:accent6>
      <a:hlink>
        <a:srgbClr val="5EA7AA"/>
      </a:hlink>
      <a:folHlink>
        <a:srgbClr val="A295B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532</Words>
  <Application>Microsoft Office PowerPoint</Application>
  <PresentationFormat>On-screen Show (16:9)</PresentationFormat>
  <Paragraphs>106</Paragraphs>
  <Slides>19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Wingdings</vt:lpstr>
      <vt:lpstr>dark-gradient</vt:lpstr>
      <vt:lpstr>Chemical Isotopes and particles Quiz</vt:lpstr>
      <vt:lpstr>Bellringer</vt:lpstr>
      <vt:lpstr>You must use PENCIL to receive credit if scantron!</vt:lpstr>
      <vt:lpstr>PowerPoint Presentation</vt:lpstr>
      <vt:lpstr>1.  Which of the following is an ELEMENT?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Chemical Family Quiz</dc:title>
  <dc:creator>Victoria Evans</dc:creator>
  <cp:lastModifiedBy>Victoria Evans</cp:lastModifiedBy>
  <cp:revision>43</cp:revision>
  <dcterms:modified xsi:type="dcterms:W3CDTF">2015-02-26T21:41:02Z</dcterms:modified>
</cp:coreProperties>
</file>